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40" r:id="rId29"/>
    <p:sldId id="339" r:id="rId30"/>
    <p:sldId id="321" r:id="rId31"/>
    <p:sldId id="328" r:id="rId32"/>
    <p:sldId id="332" r:id="rId33"/>
    <p:sldId id="342" r:id="rId34"/>
    <p:sldId id="272" r:id="rId35"/>
    <p:sldId id="338" r:id="rId36"/>
    <p:sldId id="287" r:id="rId37"/>
    <p:sldId id="333" r:id="rId38"/>
    <p:sldId id="289" r:id="rId39"/>
    <p:sldId id="307" r:id="rId40"/>
    <p:sldId id="323" r:id="rId41"/>
    <p:sldId id="320" r:id="rId42"/>
    <p:sldId id="334" r:id="rId43"/>
    <p:sldId id="336" r:id="rId44"/>
    <p:sldId id="337" r:id="rId45"/>
    <p:sldId id="329" r:id="rId46"/>
    <p:sldId id="292" r:id="rId47"/>
    <p:sldId id="293" r:id="rId4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0" d="100"/>
          <a:sy n="90" d="100"/>
        </p:scale>
        <p:origin x="40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70.png>
</file>

<file path=ppt/media/image28.jpe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05/30/2024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30.05.2024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30.05.2024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30.05.2024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30.05.2024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30.05.2024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30.05.2024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30.05.2024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30.05.2024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30.05.2024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30.05.2024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30.05.2024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30.05.2024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Relationship Id="rId9" Type="http://schemas.openxmlformats.org/officeDocument/2006/relationships/hyperlink" Target="https://fleuret.org/public/lbdl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7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l/main/en/sft_trainer" TargetMode="External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meronrwolfe.substack.com/p/understanding-and-using-supervised" TargetMode="External"/><Relationship Id="rId5" Type="http://schemas.openxmlformats.org/officeDocument/2006/relationships/hyperlink" Target="https://arxiv.org/abs/2305.18290" TargetMode="External"/><Relationship Id="rId4" Type="http://schemas.openxmlformats.org/officeDocument/2006/relationships/hyperlink" Target="https://arxiv.org/abs/2203.02155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prompt-engineering" TargetMode="External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rage.googleapis.com/deepmind-media/gemini/gemini_v1_5_report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Relationship Id="rId9" Type="http://schemas.openxmlformats.org/officeDocument/2006/relationships/hyperlink" Target="https://fleuret.org/public/lbdl.pdf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log.langchain.dev/enhancing-rag-based-applications-accuracy-by-constructing-and-leveraging-knowledge-graphs/" TargetMode="External"/><Relationship Id="rId4" Type="http://schemas.openxmlformats.org/officeDocument/2006/relationships/hyperlink" Target="https://medium.com/@vndee.huynh/build-your-own-rag-and-run-it-locally-langchain-ollama-streamlit-181d42805895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06.09685" TargetMode="External"/><Relationship Id="rId3" Type="http://schemas.openxmlformats.org/officeDocument/2006/relationships/hyperlink" Target="https://arxiv.org/abs/2401.04088" TargetMode="External"/><Relationship Id="rId7" Type="http://schemas.openxmlformats.org/officeDocument/2006/relationships/hyperlink" Target="https://arxiv.org/abs/2309.03409" TargetMode="External"/><Relationship Id="rId2" Type="http://schemas.openxmlformats.org/officeDocument/2006/relationships/hyperlink" Target="https://arxiv.org/abs/1701.0653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12.00752" TargetMode="External"/><Relationship Id="rId5" Type="http://schemas.openxmlformats.org/officeDocument/2006/relationships/hyperlink" Target="https://arxiv.org/abs/2004.05150" TargetMode="External"/><Relationship Id="rId4" Type="http://schemas.openxmlformats.org/officeDocument/2006/relationships/hyperlink" Target="https://storage.googleapis.com/deepmind-media/gemini/gemini_v1_5_report.pdf" TargetMode="External"/><Relationship Id="rId9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4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5.05665" TargetMode="External"/><Relationship Id="rId4" Type="http://schemas.openxmlformats.org/officeDocument/2006/relationships/hyperlink" Target="https://arxiv.org/abs/2302.14045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xport.arxiv.org/abs/2405.17247" TargetMode="Externa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4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blog/dall-e/" TargetMode="External"/><Relationship Id="rId5" Type="http://schemas.openxmlformats.org/officeDocument/2006/relationships/image" Target="../media/image47.png"/><Relationship Id="rId4" Type="http://schemas.openxmlformats.org/officeDocument/2006/relationships/hyperlink" Target="https://cdn.openai.com/papers/dall-e-3.pdf" TargetMode="Externa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5.136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238" t="-2011" b="-48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58962"/>
            <a:ext cx="2072287" cy="1240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07F27-F7B3-C7B2-0213-C8C0CFF1B9C4}"/>
              </a:ext>
            </a:extLst>
          </p:cNvPr>
          <p:cNvSpPr txBox="1"/>
          <p:nvPr/>
        </p:nvSpPr>
        <p:spPr>
          <a:xfrm>
            <a:off x="4724400" y="2840696"/>
            <a:ext cx="3780697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8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9494908" y="64068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74067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155449" y="5683590"/>
            <a:ext cx="36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690225"/>
            <a:ext cx="943833" cy="14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336686" y="1480979"/>
            <a:ext cx="1771888" cy="120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075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40531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55533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2F1F5-3DFD-70EE-93DA-28723B2BFF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4535901"/>
            <a:ext cx="2213825" cy="8838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01B1DE-16EA-0B24-E3B8-51F4FF464657}"/>
              </a:ext>
            </a:extLst>
          </p:cNvPr>
          <p:cNvSpPr txBox="1"/>
          <p:nvPr/>
        </p:nvSpPr>
        <p:spPr>
          <a:xfrm>
            <a:off x="11209947" y="54373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</a:t>
                </a:r>
                <a:r>
                  <a:rPr lang="en-GB" sz="2400" dirty="0"/>
                  <a:t>mainly</a:t>
                </a:r>
                <a:r>
                  <a:rPr lang="en-DE" sz="2400" dirty="0"/>
                  <a:t> in terms of efficiency</a:t>
                </a:r>
                <a:r>
                  <a:rPr lang="en-GB" sz="2400" dirty="0"/>
                  <a:t> (especially for larger context length, </a:t>
                </a:r>
                <a:r>
                  <a:rPr lang="en-DE" sz="2400" dirty="0">
                    <a:sym typeface="Wingdings" pitchFamily="2" charset="2"/>
                  </a:rPr>
                  <a:t>modeling of long-range dependencies</a:t>
                </a:r>
                <a:r>
                  <a:rPr lang="en-GB" sz="2400" dirty="0"/>
                  <a:t>),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</a:t>
                </a:r>
                <a:r>
                  <a:rPr lang="en-GB" sz="2400" dirty="0" err="1"/>
                  <a:t>softmax</a:t>
                </a:r>
                <a:r>
                  <a:rPr lang="en-GB" sz="2400" dirty="0"/>
                  <a:t> dominated by largest elements </a:t>
                </a:r>
                <a:r>
                  <a:rPr lang="en-GB" sz="2400" dirty="0">
                    <a:sym typeface="Wingdings" panose="05000000000000000000" pitchFamily="2" charset="2"/>
                  </a:rPr>
                  <a:t> </a:t>
                </a:r>
                <a:r>
                  <a:rPr lang="en-GB" sz="2400" dirty="0"/>
                  <a:t>only compute dot-product attention for keys closest to query (locality-sensitive hashing)</a:t>
                </a:r>
              </a:p>
              <a:p>
                <a:r>
                  <a:rPr lang="en-GB" sz="2400" dirty="0"/>
                  <a:t>convolutional structure: 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</a:t>
                </a:r>
                <a:r>
                  <a:rPr lang="en-GB" sz="2400" dirty="0"/>
                  <a:t>for flexible context </a:t>
                </a:r>
                <a:r>
                  <a:rPr lang="en-DE" sz="2400" dirty="0"/>
                  <a:t>length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  <a:blipFill>
                <a:blip r:embed="rId9"/>
                <a:stretch>
                  <a:fillRect l="-928" t="-1754" r="-522" b="-16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279707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two other ways for improving general chat capabilities: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758AB1-B3B0-0616-5CEB-865CA618E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3454" y="4552654"/>
            <a:ext cx="6965091" cy="22616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BF6A85-5F13-3267-7016-A5B242B7FF98}"/>
              </a:ext>
            </a:extLst>
          </p:cNvPr>
          <p:cNvSpPr txBox="1"/>
          <p:nvPr/>
        </p:nvSpPr>
        <p:spPr>
          <a:xfrm>
            <a:off x="6302827" y="6428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C7716B3-E9EE-6029-A36D-ACCC87DBF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52599"/>
            <a:ext cx="12192000" cy="4672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DD99FF-C910-A0E8-3381-C448E5F1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Instruction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FA5B4-EAD2-B2A8-FB6C-EF9B158CE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605" y="5424611"/>
            <a:ext cx="10917195" cy="12968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supervised fine-tuning (</a:t>
            </a:r>
            <a:r>
              <a:rPr lang="en-GB" sz="2200" dirty="0">
                <a:hlinkClick r:id="rId3"/>
              </a:rPr>
              <a:t>SFT</a:t>
            </a:r>
            <a:r>
              <a:rPr lang="en-GB" sz="2200" dirty="0"/>
              <a:t>) for aligning (e.g., formatting) LLM output with human intention </a:t>
            </a:r>
          </a:p>
          <a:p>
            <a:pPr marL="0" indent="0">
              <a:buNone/>
            </a:pPr>
            <a:r>
              <a:rPr lang="en-GB" sz="2200" dirty="0"/>
              <a:t>one step further: reinforcement learning from human feedback (</a:t>
            </a:r>
            <a:r>
              <a:rPr lang="en-GB" sz="2200" dirty="0">
                <a:hlinkClick r:id="rId4"/>
              </a:rPr>
              <a:t>RLHF</a:t>
            </a:r>
            <a:r>
              <a:rPr lang="en-GB" sz="2200" dirty="0"/>
              <a:t>), e.g., in ChatGPT</a:t>
            </a:r>
          </a:p>
          <a:p>
            <a:pPr marL="0" indent="0">
              <a:buNone/>
            </a:pPr>
            <a:r>
              <a:rPr lang="en-GB" sz="2200" dirty="0"/>
              <a:t>(or without RLHF: </a:t>
            </a:r>
            <a:r>
              <a:rPr lang="en-GB" sz="2200" dirty="0">
                <a:hlinkClick r:id="rId5"/>
              </a:rPr>
              <a:t>DPO</a:t>
            </a:r>
            <a:r>
              <a:rPr lang="en-GB" sz="2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F788B-7FE4-0E3B-1C93-49275F5E6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48B22-F5A5-3996-02A4-5527B567641F}"/>
              </a:ext>
            </a:extLst>
          </p:cNvPr>
          <p:cNvSpPr txBox="1"/>
          <p:nvPr/>
        </p:nvSpPr>
        <p:spPr>
          <a:xfrm>
            <a:off x="11353800" y="51783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9485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in-context learning as alternative to fine-tuning:</a:t>
            </a:r>
          </a:p>
          <a:p>
            <a:pPr marL="0" indent="0">
              <a:buNone/>
            </a:pPr>
            <a:r>
              <a:rPr lang="en-GB" dirty="0"/>
              <a:t>only using information fed into LLM via input prompt (typically decoder-only LLMs)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typical prompt:</a:t>
            </a:r>
          </a:p>
          <a:p>
            <a:pPr marL="0" indent="0">
              <a:buNone/>
            </a:pPr>
            <a:r>
              <a:rPr lang="en-GB" dirty="0"/>
              <a:t>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30336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871BC-8BAE-0CE6-360E-E76100732579}"/>
              </a:ext>
            </a:extLst>
          </p:cNvPr>
          <p:cNvSpPr txBox="1"/>
          <p:nvPr/>
        </p:nvSpPr>
        <p:spPr>
          <a:xfrm>
            <a:off x="838200" y="5732215"/>
            <a:ext cx="1134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GPT guide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1EF96F-4B8F-5B11-00A7-E32AC86A08A8}"/>
              </a:ext>
            </a:extLst>
          </p:cNvPr>
          <p:cNvSpPr txBox="1"/>
          <p:nvPr/>
        </p:nvSpPr>
        <p:spPr>
          <a:xfrm>
            <a:off x="838200" y="6161068"/>
            <a:ext cx="2534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4"/>
              </a:rPr>
              <a:t>increasing context length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7923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Prompt Engineering with Examples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423" y="1825625"/>
            <a:ext cx="944879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ACDA-58DE-C671-C490-9A25C570A6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74395" y="1005021"/>
            <a:ext cx="2390243" cy="5344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67208A-C2CD-8126-638D-2517BFC96589}"/>
              </a:ext>
            </a:extLst>
          </p:cNvPr>
          <p:cNvSpPr txBox="1"/>
          <p:nvPr/>
        </p:nvSpPr>
        <p:spPr>
          <a:xfrm>
            <a:off x="11632120" y="634956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C5049-4F96-3D54-33C3-284B0E367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Retrieval Augmented Generation (RAG)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48EF6-25B5-BBF4-9EA0-78548009A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1026" name="Picture 2" descr="Enhancing RAG-based application accuracy by constructing and leveraging ...">
            <a:extLst>
              <a:ext uri="{FF2B5EF4-FFF2-40B4-BE49-F238E27FC236}">
                <a16:creationId xmlns:a16="http://schemas.microsoft.com/office/drawing/2014/main" id="{862CFAFA-4850-DF1B-50B8-505A31B5B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757" y="2931647"/>
            <a:ext cx="5931243" cy="2770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 ">
            <a:extLst>
              <a:ext uri="{FF2B5EF4-FFF2-40B4-BE49-F238E27FC236}">
                <a16:creationId xmlns:a16="http://schemas.microsoft.com/office/drawing/2014/main" id="{3F7EEC28-8F8F-56D5-B4D1-916C152A6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62891"/>
            <a:ext cx="5555394" cy="389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B586B4-2061-7DED-77F0-3C66DEEEA4C1}"/>
              </a:ext>
            </a:extLst>
          </p:cNvPr>
          <p:cNvSpPr txBox="1"/>
          <p:nvPr/>
        </p:nvSpPr>
        <p:spPr>
          <a:xfrm>
            <a:off x="4728917" y="1690688"/>
            <a:ext cx="16529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Examples: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EB231C-507D-5749-6115-82B78995494D}"/>
              </a:ext>
            </a:extLst>
          </p:cNvPr>
          <p:cNvSpPr txBox="1"/>
          <p:nvPr/>
        </p:nvSpPr>
        <p:spPr>
          <a:xfrm>
            <a:off x="3814412" y="621496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014983-BFC3-45E0-58C5-F55F24E6D346}"/>
              </a:ext>
            </a:extLst>
          </p:cNvPr>
          <p:cNvSpPr txBox="1"/>
          <p:nvPr/>
        </p:nvSpPr>
        <p:spPr>
          <a:xfrm>
            <a:off x="10264639" y="557927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105415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34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</a:t>
            </a:r>
            <a:r>
              <a:rPr lang="en-GB" dirty="0">
                <a:hlinkClick r:id="rId2"/>
              </a:rPr>
              <a:t>mixture of experts</a:t>
            </a:r>
            <a:r>
              <a:rPr lang="en-GB" dirty="0"/>
              <a:t> (e.g., </a:t>
            </a:r>
            <a:r>
              <a:rPr lang="en-GB" dirty="0" err="1">
                <a:hlinkClick r:id="rId3"/>
              </a:rPr>
              <a:t>Mixtral</a:t>
            </a:r>
            <a:r>
              <a:rPr lang="en-GB" dirty="0">
                <a:hlinkClick r:id="rId3"/>
              </a:rPr>
              <a:t> 8x7B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5"/>
              </a:rPr>
              <a:t>Longformer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6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</a:t>
            </a:r>
          </a:p>
          <a:p>
            <a:pPr lvl="1"/>
            <a:r>
              <a:rPr lang="en-GB" dirty="0"/>
              <a:t>let LLM agents show reasoning/planning capabilities</a:t>
            </a:r>
          </a:p>
          <a:p>
            <a:pPr lvl="1"/>
            <a:r>
              <a:rPr lang="en-GB" dirty="0"/>
              <a:t>use tools (also embodiment/grounding)</a:t>
            </a:r>
          </a:p>
          <a:p>
            <a:pPr lvl="1"/>
            <a:r>
              <a:rPr lang="en-GB" dirty="0"/>
              <a:t>prompt optimization (e.g., </a:t>
            </a:r>
            <a:r>
              <a:rPr lang="en-GB" dirty="0">
                <a:hlinkClick r:id="rId7"/>
              </a:rPr>
              <a:t>OPRO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8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449158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305169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5222789" y="3640213"/>
            <a:ext cx="3854442" cy="1681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7466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7A091-3B76-9DA6-33A0-239C81A537FA}"/>
              </a:ext>
            </a:extLst>
          </p:cNvPr>
          <p:cNvSpPr txBox="1"/>
          <p:nvPr/>
        </p:nvSpPr>
        <p:spPr>
          <a:xfrm>
            <a:off x="10785467" y="23171"/>
            <a:ext cx="13735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world model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00F2D-F80F-48BD-D53C-D3DDBA52D846}"/>
              </a:ext>
            </a:extLst>
          </p:cNvPr>
          <p:cNvCxnSpPr>
            <a:stCxn id="10" idx="1"/>
          </p:cNvCxnSpPr>
          <p:nvPr/>
        </p:nvCxnSpPr>
        <p:spPr>
          <a:xfrm flipH="1">
            <a:off x="9679459" y="207837"/>
            <a:ext cx="1106008" cy="533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186A5AD-C177-EB81-8E8A-B822723EAFDD}"/>
              </a:ext>
            </a:extLst>
          </p:cNvPr>
          <p:cNvSpPr txBox="1"/>
          <p:nvPr/>
        </p:nvSpPr>
        <p:spPr>
          <a:xfrm>
            <a:off x="8815536" y="6375782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5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023976-A38B-8DEE-4D68-24D26A9F03A2}"/>
              </a:ext>
            </a:extLst>
          </p:cNvPr>
          <p:cNvSpPr txBox="1"/>
          <p:nvPr/>
        </p:nvSpPr>
        <p:spPr>
          <a:xfrm>
            <a:off x="10797910" y="180459"/>
            <a:ext cx="1111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hlinkClick r:id="rId6"/>
              </a:rPr>
              <a:t>VLM intro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59181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ED41-70D5-80B2-9BFF-9A06034857FF}"/>
              </a:ext>
            </a:extLst>
          </p:cNvPr>
          <p:cNvSpPr txBox="1"/>
          <p:nvPr/>
        </p:nvSpPr>
        <p:spPr>
          <a:xfrm>
            <a:off x="279301" y="6352143"/>
            <a:ext cx="606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multimodal understanding of inputs: text, audio, images, video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E76F0-7C55-B3F1-5699-637A993D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10C09-6F15-99CA-8C5A-7A02262CD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5164" y="0"/>
            <a:ext cx="590167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200411-FF70-25C1-C2F2-206D286BE771}"/>
              </a:ext>
            </a:extLst>
          </p:cNvPr>
          <p:cNvSpPr txBox="1"/>
          <p:nvPr/>
        </p:nvSpPr>
        <p:spPr>
          <a:xfrm>
            <a:off x="8419363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786449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</a:t>
            </a:r>
            <a:r>
              <a:rPr lang="en-GB" dirty="0"/>
              <a:t>Image Synthesis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0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</a:p>
          <a:p>
            <a:pPr marL="0" indent="0">
              <a:buNone/>
            </a:pP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GB" sz="2800" dirty="0"/>
              <a:t>, </a:t>
            </a:r>
            <a:r>
              <a:rPr lang="en-DE" sz="2800" dirty="0">
                <a:hlinkClick r:id="rId3"/>
              </a:rPr>
              <a:t>DALL-E 2</a:t>
            </a:r>
            <a:r>
              <a:rPr lang="en-GB" sz="2800" dirty="0"/>
              <a:t>, </a:t>
            </a:r>
            <a:r>
              <a:rPr lang="en-GB" sz="2800" dirty="0">
                <a:hlinkClick r:id="rId4"/>
              </a:rPr>
              <a:t>DALL-E 3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endParaRPr lang="en-GB" dirty="0"/>
          </a:p>
          <a:p>
            <a:pPr marL="0" indent="0">
              <a:buNone/>
            </a:pPr>
            <a:r>
              <a:rPr lang="en-DE" sz="2800" dirty="0"/>
              <a:t>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9722" y="4136042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59207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  <a:r>
              <a:rPr lang="en-GB" sz="2400" dirty="0"/>
              <a:t> (longer sequences)</a:t>
            </a: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670901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39018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alternative: direct operation on bytes (e.g., </a:t>
            </a:r>
            <a:r>
              <a:rPr lang="en-GB" sz="2600" dirty="0">
                <a:hlinkClick r:id="rId2"/>
              </a:rPr>
              <a:t>ByT5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18246</TotalTime>
  <Words>2680</Words>
  <Application>Microsoft Office PowerPoint</Application>
  <PresentationFormat>Widescreen</PresentationFormat>
  <Paragraphs>424</Paragraphs>
  <Slides>47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Instruction Tuning</vt:lpstr>
      <vt:lpstr>In-Context Learning: A New Paradigm</vt:lpstr>
      <vt:lpstr>Prompt Engineering with Examples</vt:lpstr>
      <vt:lpstr>Size Matters: LARGE Language Models</vt:lpstr>
      <vt:lpstr>Struggling with Facts</vt:lpstr>
      <vt:lpstr>Retrieval Augmented Generation (RAG)</vt:lpstr>
      <vt:lpstr>Application</vt:lpstr>
      <vt:lpstr>LLMs in Plain Terms</vt:lpstr>
      <vt:lpstr>What You Get Is What You Asked For</vt:lpstr>
      <vt:lpstr>Hot LLM Research Topics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Image Understanding and Multi-Purpose Models</vt:lpstr>
      <vt:lpstr>PowerPoint Presentation</vt:lpstr>
      <vt:lpstr>PowerPoint Presentation</vt:lpstr>
      <vt:lpstr>Preview: Image Synthesis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</dc:title>
  <dc:creator>Felix Wick</dc:creator>
  <cp:lastModifiedBy>Wick, Felix</cp:lastModifiedBy>
  <cp:revision>394</cp:revision>
  <dcterms:created xsi:type="dcterms:W3CDTF">2022-07-19T11:32:37Z</dcterms:created>
  <dcterms:modified xsi:type="dcterms:W3CDTF">2024-05-30T15:13:43Z</dcterms:modified>
</cp:coreProperties>
</file>

<file path=docProps/thumbnail.jpeg>
</file>